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99" r:id="rId6"/>
    <p:sldMasterId id="2147483660" r:id="rId7"/>
    <p:sldMasterId id="2147483711" r:id="rId8"/>
    <p:sldMasterId id="2147483725" r:id="rId9"/>
  </p:sldMasterIdLst>
  <p:notesMasterIdLst>
    <p:notesMasterId r:id="rId13"/>
  </p:notesMasterIdLst>
  <p:handoutMasterIdLst>
    <p:handoutMasterId r:id="rId14"/>
  </p:handoutMasterIdLst>
  <p:sldIdLst>
    <p:sldId id="722" r:id="rId10"/>
    <p:sldId id="846" r:id="rId11"/>
    <p:sldId id="848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EC940F-F331-64FD-0343-F6A9FE6DC023}" name="Tordas Eszter dr." initials="ET" userId="S::tordase@ceegex.hu::595d2e21-682c-464b-90a2-e18a9270452c" providerId="AD"/>
  <p188:author id="{97E3552E-F646-427D-0B1F-FD41B525A4FA}" name="Németh Regina" initials="RN" userId="S::nemethr@ceegex.hu::9286ead0-177b-4bfa-ae9f-bdf7ec31a6c1" providerId="AD"/>
  <p188:author id="{B29C7A4F-A22F-66E9-EE5E-D5ED03E54E9C}" name="Tar Ádám Eduárd" initials="TE" userId="S::tare@ceegex.hu::ba5c9c7a-a405-449c-b7f8-3eb7108186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554"/>
    <a:srgbClr val="B61F79"/>
    <a:srgbClr val="830899"/>
    <a:srgbClr val="900791"/>
    <a:srgbClr val="690AAB"/>
    <a:srgbClr val="E567B2"/>
    <a:srgbClr val="C41289"/>
    <a:srgbClr val="A80581"/>
    <a:srgbClr val="B40479"/>
    <a:srgbClr val="5D5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 snapToGrid="0">
      <p:cViewPr varScale="1">
        <p:scale>
          <a:sx n="58" d="100"/>
          <a:sy n="58" d="100"/>
        </p:scale>
        <p:origin x="89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CD3ADA7-FE61-FFF8-7649-517172430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77D2B17-6E69-F4B3-2E2C-F208805EFB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0DA5-5766-4E35-BF48-7BE8ED1E4FD1}" type="datetimeFigureOut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FA704B-6F46-7A1D-8290-92A35D64F3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2F3B9D0-AA55-7CC2-3522-41DD2E64A2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D0F5-AA7E-43C6-854C-AE298FE01B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479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7D2F-F8AF-409D-A8ED-60591AB98969}" type="datetimeFigureOut">
              <a:rPr lang="hu-HU" smtClean="0"/>
              <a:t>2025. 10. 01.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F0EE-08AD-4C5D-B328-8D3A9DC545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18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1D604-DDD3-C502-47A1-111D2102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2A75419-1253-9F89-C5E5-0839F1627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2DECC54-64E9-7509-C5EB-48D1E0D97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C9289E-5064-0DCA-082D-D8C020638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F0EE-08AD-4C5D-B328-8D3A9DC545C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9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81" y="1"/>
            <a:ext cx="7317619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7889AA-43DD-47D3-0386-FC11B04D7A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36" y="2156787"/>
            <a:ext cx="3190875" cy="5439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Előadó Neve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010C49-CA79-1459-7E26-9C97CF1E9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536" y="2839209"/>
            <a:ext cx="3190875" cy="431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small" baseline="0">
                <a:solidFill>
                  <a:srgbClr val="5D5D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Titulusa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63C543-D162-2006-C054-24BB6474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36" y="6359525"/>
            <a:ext cx="2743200" cy="365125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0638D-BC6A-4746-B16B-E2A5553E5B70}" type="datetime1">
              <a:rPr lang="hu-HU" smtClean="0"/>
              <a:t>2025. 10. 01.</a:t>
            </a:fld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2B668FFC-1129-2615-2BB8-45EFB8BFE4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6" y="318981"/>
            <a:ext cx="2923649" cy="1209896"/>
          </a:xfrm>
          <a:prstGeom prst="rect">
            <a:avLst/>
          </a:prstGeom>
        </p:spPr>
      </p:pic>
      <p:sp>
        <p:nvSpPr>
          <p:cNvPr id="31" name="Szöveg helye 30">
            <a:extLst>
              <a:ext uri="{FF2B5EF4-FFF2-40B4-BE49-F238E27FC236}">
                <a16:creationId xmlns:a16="http://schemas.microsoft.com/office/drawing/2014/main" id="{26B3DF99-B2B2-AEA5-4C82-91CF06E7F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365" y="3429001"/>
            <a:ext cx="4545013" cy="236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3" name="Szöveg helye 32">
            <a:extLst>
              <a:ext uri="{FF2B5EF4-FFF2-40B4-BE49-F238E27FC236}">
                <a16:creationId xmlns:a16="http://schemas.microsoft.com/office/drawing/2014/main" id="{91CB7B1D-5FB0-B601-0BBC-25D8D82C4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536" y="5891767"/>
            <a:ext cx="3745218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hu-HU" sz="2000" dirty="0" smtClean="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Esemény megnevezése</a:t>
            </a:r>
          </a:p>
        </p:txBody>
      </p:sp>
    </p:spTree>
    <p:extLst>
      <p:ext uri="{BB962C8B-B14F-4D97-AF65-F5344CB8AC3E}">
        <p14:creationId xmlns:p14="http://schemas.microsoft.com/office/powerpoint/2010/main" val="195370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808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869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195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414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578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51857BB-0E67-B77C-1A6C-769CA9E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95BB-6167-43CB-870D-AB35824AE3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238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04735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015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992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1634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1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24E6139C-C41F-94A0-4515-5BFEA079B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" y="456259"/>
            <a:ext cx="2920321" cy="1209847"/>
          </a:xfrm>
          <a:prstGeom prst="rect">
            <a:avLst/>
          </a:prstGeom>
        </p:spPr>
      </p:pic>
      <p:sp>
        <p:nvSpPr>
          <p:cNvPr id="25" name="Szöveg helye 30">
            <a:extLst>
              <a:ext uri="{FF2B5EF4-FFF2-40B4-BE49-F238E27FC236}">
                <a16:creationId xmlns:a16="http://schemas.microsoft.com/office/drawing/2014/main" id="{0920C8E0-003B-3AAA-E5C6-451E2F13A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365" y="3429001"/>
            <a:ext cx="4545013" cy="236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Elválasztó 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2528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983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3686D2-2FCA-B363-A35E-844B553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406-302C-4235-9D23-75CD45230F28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1EC898-8D2E-5777-787F-513AD98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899515-7DD5-C05C-00DA-3BEAF13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0AA46191-7AEF-C703-B891-DF0FE0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9326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A44DA-0951-86AB-560B-625D0166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FAB9A7-CE84-2650-507B-C3608245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E01F108-667E-4365-DE6A-EBE57E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1CF0-800A-4472-A117-6D9F89B0EB9A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73E3F-2BF5-D880-0162-1BD6021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B31E67-7EEE-2BD8-F586-B1DF1932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903C94F5-F72B-427F-9A26-9DBCE53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570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940BB370-977B-BEB8-E7CA-F8C247D5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4C143A-C191-C52F-6E89-C3829C6D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0E2A3C-C24F-F753-3C8A-F971C5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3081-8CE3-4B73-8ADF-4164060681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912613-680F-2D98-B8C2-55EC6CF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DC4234-C2C4-5C85-7566-45BB1CA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B72F2929-53EF-76FE-4408-4A11B06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2519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BC6323-1126-A5EF-E78A-5B6023E6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7725"/>
            <a:ext cx="10515600" cy="53292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352C40-CA69-2D04-12BD-71B6A4D5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A09-E1DB-4B44-B79B-7AB4E209EAA2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EB794-9856-9101-C6B1-B4F9D94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CEE634-7AF4-56CB-6BA7-3C234124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475F3B8-38B8-72EB-343C-1474AAEB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54893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CDA51-6F3A-9193-BC30-3601C6F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5825"/>
            <a:ext cx="10401300" cy="52911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9466A-93C9-3C2F-8A09-BFD68CA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CEB6-A8F9-45F3-A08E-228AEF953657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4CB287-CA1C-B232-EEF0-9A0B9F1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EAF65D-15C3-DEB7-892A-9B75AF7B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84EF12A9-5E55-9BD6-BA2F-1C8B390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909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EE27C78-A0FA-4C31-3CCE-6F81087B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5E22-FD3A-4198-B066-CEA61C1D469E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B59627-570F-697F-C749-08DD96CF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0B1657-E449-98AE-30D4-84121F69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A18A70A-FDC6-28D0-5C14-30F1A798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44812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BF8670-0E16-9F5E-2005-B55209F9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6D0642-1A1F-9D9E-AB74-592752F7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F265-0D28-4C87-8F0B-04EE81EFDE8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C75790-8FB1-BBDC-C2E2-7A87DFB4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709E4-A3BE-AB1E-6C81-818A4D5F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5F95E35-4A06-D938-8DB0-287A853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05752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CDD1C-54B6-16AA-F0D0-9A658BF1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56989A-B2F6-C872-7FA5-74261BC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F38AB0-928E-DAF7-CDA1-378F1D85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248-B0BB-4F82-96BB-D16BB21F6FC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98D42-BA67-5E1E-FFD8-2FFF6297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CC2D03-E057-E9C0-9ACB-D467BED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E92F2BA-ED19-00BA-1F54-D0611B133F95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34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3A51C-198E-BC7E-7F43-DF87B90F1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F52964-9CDB-0B30-BA5F-478FF73E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76FB6-02C2-185E-6306-5DE9381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E3ED-B49C-497B-9916-7CA1A403B46D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59760C-A838-1631-C31A-C894ACD6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ADAFF3-137E-516B-64CD-1BA86B4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8CCA182C-0458-9AE9-56B6-8DE8A1A5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957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3;p17">
            <a:extLst>
              <a:ext uri="{FF2B5EF4-FFF2-40B4-BE49-F238E27FC236}">
                <a16:creationId xmlns:a16="http://schemas.microsoft.com/office/drawing/2014/main" id="{4E8EF5E9-BF6A-C561-C9C4-8D96F08FFCB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" y="0"/>
            <a:ext cx="1219193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17">
            <a:extLst>
              <a:ext uri="{FF2B5EF4-FFF2-40B4-BE49-F238E27FC236}">
                <a16:creationId xmlns:a16="http://schemas.microsoft.com/office/drawing/2014/main" id="{EB75D946-961A-67EE-3EB5-952CD438C2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70577" y="2709065"/>
            <a:ext cx="7259154" cy="172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SzPts val="990"/>
            </a:pPr>
            <a:r>
              <a:rPr lang="hu" sz="5040">
                <a:solidFill>
                  <a:schemeClr val="lt1"/>
                </a:solidFill>
              </a:rPr>
              <a:t>OLDAL ELVÁLASZTÓ</a:t>
            </a:r>
            <a:endParaRPr sz="5040">
              <a:solidFill>
                <a:schemeClr val="lt1"/>
              </a:solidFill>
            </a:endParaRPr>
          </a:p>
          <a:p>
            <a:pPr>
              <a:buSzPts val="990"/>
            </a:pPr>
            <a:r>
              <a:rPr lang="hu" sz="2639">
                <a:solidFill>
                  <a:schemeClr val="lt1"/>
                </a:solidFill>
              </a:rPr>
              <a:t>ALCÍM (HA VAN)</a:t>
            </a:r>
            <a:endParaRPr sz="2639">
              <a:solidFill>
                <a:schemeClr val="lt1"/>
              </a:solidFill>
            </a:endParaRPr>
          </a:p>
        </p:txBody>
      </p:sp>
      <p:pic>
        <p:nvPicPr>
          <p:cNvPr id="5" name="Google Shape;125;p17">
            <a:extLst>
              <a:ext uri="{FF2B5EF4-FFF2-40B4-BE49-F238E27FC236}">
                <a16:creationId xmlns:a16="http://schemas.microsoft.com/office/drawing/2014/main" id="{DD091673-5AA1-07B9-6555-AF1FA00A35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5112085" y="1459484"/>
            <a:ext cx="1729188" cy="11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17">
            <a:extLst>
              <a:ext uri="{FF2B5EF4-FFF2-40B4-BE49-F238E27FC236}">
                <a16:creationId xmlns:a16="http://schemas.microsoft.com/office/drawing/2014/main" id="{74F3D457-72C1-7450-BE31-B62FE80CF4F0}"/>
              </a:ext>
            </a:extLst>
          </p:cNvPr>
          <p:cNvSpPr/>
          <p:nvPr userDrawn="1"/>
        </p:nvSpPr>
        <p:spPr>
          <a:xfrm>
            <a:off x="5625495" y="4743533"/>
            <a:ext cx="940800" cy="80000"/>
          </a:xfrm>
          <a:prstGeom prst="rect">
            <a:avLst/>
          </a:prstGeom>
          <a:solidFill>
            <a:srgbClr val="FFE0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5276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DAADD24-0530-74DD-84D4-6F9146A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20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A9875E-CC44-7857-49C9-ADCE8F68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11324"/>
            <a:ext cx="5157787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E60460-1641-C4BA-2052-685F0C31A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20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5C8FE3-9658-4DEC-0AD4-4F049836F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1324"/>
            <a:ext cx="5183188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1061181-2BBA-F56D-C714-41857C14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90D0-3946-4902-8784-E9BB2FAF5282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A49B66-7AF1-724D-AF77-E3E707B8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58B712A-A1DA-CC92-C6A5-3B16568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7B86566-B695-B2AF-5970-665FF2E2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90218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7AB0885D-ED3F-965D-E515-30D909E8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264-4DE1-4ABB-80B9-892DC31923E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79E27A-ECEE-4171-310E-EC8E1353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20F626-05CF-9ECA-2579-B680935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80B6BA20-499C-7D8A-6E3B-EFC9475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8914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FD7F04A-005E-C3B4-6463-24485F7B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3C34DC-0A20-441C-B28C-E5E3A6D8BD55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AF122F-700E-1483-DEEF-1C57411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B7B8C4-4E93-7938-6DA4-9A7C24C3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BAB92109-2F2C-664C-515D-B4C1FB08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8672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01C2C-16C5-11C1-6195-EE47AB26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DD8874-1396-3367-37AC-B8C2B430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45A1AD-F932-A6AE-50B5-B37CAFB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2BD-6C91-4356-AB80-EEFDFCCD57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EAC752-61F1-B974-8A8E-6EA91F13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89A56-4414-C171-B8AB-E4E4C40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CFF7F14E-611A-83AF-5F4C-B2E759D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6398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2507B-9DC2-7675-D587-AA1BA849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B8C145F-1422-3508-B7D4-C7704318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BB2F9B-D658-4BC4-114F-0029F9EA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B03691-DD3D-EB6F-E92C-896FED15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9FA5-A8AF-47F1-89EC-D1A7238B71E3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5D4EE3-CF89-3EF7-BB8A-E180C827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33A384-426D-E65B-61C5-FB076AA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CAD5F64-3B5A-813A-576B-6857646EA6B0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5934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C64E19-9424-A595-86D1-A987A7D6C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583D9C-9A12-C76A-C5FA-B83CD22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301F-0717-4F21-84FC-6CCC5ED6ED74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84BEF5-DEE8-FFC3-4812-8FFE4356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38F52E-C2FD-7840-EC65-9E4D02D7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B1BB8EE-2962-A14B-CB01-A44696AC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0331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76D62B-650B-CA53-0E37-E7E2CF81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10515600" cy="5338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F55A4C-698F-DD16-AAD1-07FCD83C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6F9E-C3D9-454B-8FCC-615F617442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794B3A-828E-49DA-3234-A0DB87A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C58445-20A7-DD0A-795B-E8260C3A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28AF8EE-5A5B-F1D1-F777-836A4FED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67350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EE27C78-A0FA-4C31-3CCE-6F81087B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5E22-FD3A-4198-B066-CEA61C1D469E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B59627-570F-697F-C749-08DD96CF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0B1657-E449-98AE-30D4-84121F69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A18A70A-FDC6-28D0-5C14-30F1A798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4566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BF8670-0E16-9F5E-2005-B55209F9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6D0642-1A1F-9D9E-AB74-592752F7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F265-0D28-4C87-8F0B-04EE81EFDE8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C75790-8FB1-BBDC-C2E2-7A87DFB4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709E4-A3BE-AB1E-6C81-818A4D5F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5F95E35-4A06-D938-8DB0-287A853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4750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CDD1C-54B6-16AA-F0D0-9A658BF1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56989A-B2F6-C872-7FA5-74261BC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F38AB0-928E-DAF7-CDA1-378F1D85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248-B0BB-4F82-96BB-D16BB21F6FCF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98D42-BA67-5E1E-FFD8-2FFF6297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CC2D03-E057-E9C0-9ACB-D467BED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E92F2BA-ED19-00BA-1F54-D0611B133F95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110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51857BB-0E67-B77C-1A6C-769CA9E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95BB-6167-43CB-870D-AB35824AE3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46BFB6-EECC-F775-97B6-AC7D2F00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9BEFDD-9C08-F166-75D8-B62F9B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12FF43F-ADAE-877F-52F4-61DCCC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66750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3A51C-198E-BC7E-7F43-DF87B90F1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F52964-9CDB-0B30-BA5F-478FF73E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1525"/>
            <a:ext cx="5181600" cy="5405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76FB6-02C2-185E-6306-5DE9381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E3ED-B49C-497B-9916-7CA1A403B46D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59760C-A838-1631-C31A-C894ACD6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ADAFF3-137E-516B-64CD-1BA86B4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8CCA182C-0458-9AE9-56B6-8DE8A1A5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45585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DAADD24-0530-74DD-84D4-6F9146A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20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A9875E-CC44-7857-49C9-ADCE8F68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11324"/>
            <a:ext cx="5157787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E60460-1641-C4BA-2052-685F0C31A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20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5C8FE3-9658-4DEC-0AD4-4F049836F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1324"/>
            <a:ext cx="5183188" cy="4478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1061181-2BBA-F56D-C714-41857C14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90D0-3946-4902-8784-E9BB2FAF5282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A49B66-7AF1-724D-AF77-E3E707B8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58B712A-A1DA-CC92-C6A5-3B16568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7B86566-B695-B2AF-5970-665FF2E2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48521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7AB0885D-ED3F-965D-E515-30D909E8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264-4DE1-4ABB-80B9-892DC31923E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79E27A-ECEE-4171-310E-EC8E1353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20F626-05CF-9ECA-2579-B680935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80B6BA20-499C-7D8A-6E3B-EFC9475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23173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FD7F04A-005E-C3B4-6463-24485F7B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3C34DC-0A20-441C-B28C-E5E3A6D8BD55}" type="datetime1">
              <a:rPr lang="hu-HU" smtClean="0"/>
              <a:t>2025. 10. 01.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AF122F-700E-1483-DEEF-1C57411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B7B8C4-4E93-7938-6DA4-9A7C24C3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1">
            <a:extLst>
              <a:ext uri="{FF2B5EF4-FFF2-40B4-BE49-F238E27FC236}">
                <a16:creationId xmlns:a16="http://schemas.microsoft.com/office/drawing/2014/main" id="{BAB92109-2F2C-664C-515D-B4C1FB08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88203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01C2C-16C5-11C1-6195-EE47AB26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DD8874-1396-3367-37AC-B8C2B430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45A1AD-F932-A6AE-50B5-B37CAFB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2BD-6C91-4356-AB80-EEFDFCCD5768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EAC752-61F1-B974-8A8E-6EA91F13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89A56-4414-C171-B8AB-E4E4C40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CFF7F14E-611A-83AF-5F4C-B2E759D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54594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2507B-9DC2-7675-D587-AA1BA849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B8C145F-1422-3508-B7D4-C7704318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BB2F9B-D658-4BC4-114F-0029F9EA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B03691-DD3D-EB6F-E92C-896FED15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9FA5-A8AF-47F1-89EC-D1A7238B71E3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5D4EE3-CF89-3EF7-BB8A-E180C827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33A384-426D-E65B-61C5-FB076AA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CAD5F64-3B5A-813A-576B-6857646EA6B0}"/>
              </a:ext>
            </a:extLst>
          </p:cNvPr>
          <p:cNvSpPr txBox="1">
            <a:spLocks/>
          </p:cNvSpPr>
          <p:nvPr userDrawn="1"/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51699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C64E19-9424-A595-86D1-A987A7D6C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583D9C-9A12-C76A-C5FA-B83CD22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301F-0717-4F21-84FC-6CCC5ED6ED74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84BEF5-DEE8-FFC3-4812-8FFE4356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38F52E-C2FD-7840-EC65-9E4D02D7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2B1BB8EE-2962-A14B-CB01-A44696AC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13084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76D62B-650B-CA53-0E37-E7E2CF81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10515600" cy="5338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F55A4C-698F-DD16-AAD1-07FCD83C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6F9E-C3D9-454B-8FCC-615F61744299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794B3A-828E-49DA-3234-A0DB87A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C58445-20A7-DD0A-795B-E8260C3A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56-B4E8-4B20-8E7C-2EFE0DAED89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628AF8EE-5A5B-F1D1-F777-836A4FED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85925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81" y="1"/>
            <a:ext cx="7317619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7889AA-43DD-47D3-0386-FC11B04D7A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36" y="2156787"/>
            <a:ext cx="3190875" cy="5439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Előadó Neve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010C49-CA79-1459-7E26-9C97CF1E9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536" y="2839209"/>
            <a:ext cx="3190875" cy="431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small" baseline="0">
                <a:solidFill>
                  <a:srgbClr val="5D5D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Titulusa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63C543-D162-2006-C054-24BB6474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36" y="6359525"/>
            <a:ext cx="2743200" cy="365125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0638D-BC6A-4746-B16B-E2A5553E5B70}" type="datetime1">
              <a:rPr lang="hu-HU" smtClean="0"/>
              <a:t>2025. 10. 01.</a:t>
            </a:fld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2B668FFC-1129-2615-2BB8-45EFB8BFE4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6" y="318981"/>
            <a:ext cx="2923649" cy="1209896"/>
          </a:xfrm>
          <a:prstGeom prst="rect">
            <a:avLst/>
          </a:prstGeom>
        </p:spPr>
      </p:pic>
      <p:sp>
        <p:nvSpPr>
          <p:cNvPr id="31" name="Szöveg helye 30">
            <a:extLst>
              <a:ext uri="{FF2B5EF4-FFF2-40B4-BE49-F238E27FC236}">
                <a16:creationId xmlns:a16="http://schemas.microsoft.com/office/drawing/2014/main" id="{26B3DF99-B2B2-AEA5-4C82-91CF06E7F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365" y="3429001"/>
            <a:ext cx="4545013" cy="236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3" name="Szöveg helye 32">
            <a:extLst>
              <a:ext uri="{FF2B5EF4-FFF2-40B4-BE49-F238E27FC236}">
                <a16:creationId xmlns:a16="http://schemas.microsoft.com/office/drawing/2014/main" id="{91CB7B1D-5FB0-B601-0BBC-25D8D82C4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536" y="5891767"/>
            <a:ext cx="3745218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hu-HU" sz="2000" dirty="0" smtClean="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Esemény megnevezése</a:t>
            </a:r>
          </a:p>
        </p:txBody>
      </p:sp>
    </p:spTree>
    <p:extLst>
      <p:ext uri="{BB962C8B-B14F-4D97-AF65-F5344CB8AC3E}">
        <p14:creationId xmlns:p14="http://schemas.microsoft.com/office/powerpoint/2010/main" val="1482057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1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24E6139C-C41F-94A0-4515-5BFEA079B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" y="456259"/>
            <a:ext cx="2920321" cy="1209847"/>
          </a:xfrm>
          <a:prstGeom prst="rect">
            <a:avLst/>
          </a:prstGeom>
        </p:spPr>
      </p:pic>
      <p:sp>
        <p:nvSpPr>
          <p:cNvPr id="25" name="Szöveg helye 30">
            <a:extLst>
              <a:ext uri="{FF2B5EF4-FFF2-40B4-BE49-F238E27FC236}">
                <a16:creationId xmlns:a16="http://schemas.microsoft.com/office/drawing/2014/main" id="{0920C8E0-003B-3AAA-E5C6-451E2F13A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365" y="3429001"/>
            <a:ext cx="4545013" cy="236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/>
              <a:t>Elválasztó 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883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12A9D-A522-B71D-7553-19B7C19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E1928-B0B2-9869-7814-6D78203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CF36-BD38-46D7-A3A5-899B436F2846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AEFD69-33C8-3719-114D-AD3A9DA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AA00B7-3062-B706-6E5F-EF67F6E2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AB14AD27-9E87-618B-6E65-A94EE632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8378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3;p17">
            <a:extLst>
              <a:ext uri="{FF2B5EF4-FFF2-40B4-BE49-F238E27FC236}">
                <a16:creationId xmlns:a16="http://schemas.microsoft.com/office/drawing/2014/main" id="{4E8EF5E9-BF6A-C561-C9C4-8D96F08FFCB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" y="0"/>
            <a:ext cx="1219193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17">
            <a:extLst>
              <a:ext uri="{FF2B5EF4-FFF2-40B4-BE49-F238E27FC236}">
                <a16:creationId xmlns:a16="http://schemas.microsoft.com/office/drawing/2014/main" id="{EB75D946-961A-67EE-3EB5-952CD438C2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70577" y="2709065"/>
            <a:ext cx="7259154" cy="172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SzPts val="990"/>
            </a:pPr>
            <a:r>
              <a:rPr lang="hu" sz="5040">
                <a:solidFill>
                  <a:schemeClr val="lt1"/>
                </a:solidFill>
              </a:rPr>
              <a:t>OLDAL ELVÁLASZTÓ</a:t>
            </a:r>
            <a:endParaRPr sz="5040">
              <a:solidFill>
                <a:schemeClr val="lt1"/>
              </a:solidFill>
            </a:endParaRPr>
          </a:p>
          <a:p>
            <a:pPr>
              <a:buSzPts val="990"/>
            </a:pPr>
            <a:r>
              <a:rPr lang="hu" sz="2639">
                <a:solidFill>
                  <a:schemeClr val="lt1"/>
                </a:solidFill>
              </a:rPr>
              <a:t>ALCÍM (HA VAN)</a:t>
            </a:r>
            <a:endParaRPr sz="2639">
              <a:solidFill>
                <a:schemeClr val="lt1"/>
              </a:solidFill>
            </a:endParaRPr>
          </a:p>
        </p:txBody>
      </p:sp>
      <p:pic>
        <p:nvPicPr>
          <p:cNvPr id="5" name="Google Shape;125;p17">
            <a:extLst>
              <a:ext uri="{FF2B5EF4-FFF2-40B4-BE49-F238E27FC236}">
                <a16:creationId xmlns:a16="http://schemas.microsoft.com/office/drawing/2014/main" id="{DD091673-5AA1-07B9-6555-AF1FA00A35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5112085" y="1459484"/>
            <a:ext cx="1729188" cy="11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17">
            <a:extLst>
              <a:ext uri="{FF2B5EF4-FFF2-40B4-BE49-F238E27FC236}">
                <a16:creationId xmlns:a16="http://schemas.microsoft.com/office/drawing/2014/main" id="{74F3D457-72C1-7450-BE31-B62FE80CF4F0}"/>
              </a:ext>
            </a:extLst>
          </p:cNvPr>
          <p:cNvSpPr/>
          <p:nvPr userDrawn="1"/>
        </p:nvSpPr>
        <p:spPr>
          <a:xfrm>
            <a:off x="5625495" y="4743533"/>
            <a:ext cx="940800" cy="80000"/>
          </a:xfrm>
          <a:prstGeom prst="rect">
            <a:avLst/>
          </a:prstGeom>
          <a:solidFill>
            <a:srgbClr val="FFE0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15028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zdő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 userDrawn="1"/>
        </p:nvSpPr>
        <p:spPr>
          <a:xfrm>
            <a:off x="6101120" y="3146393"/>
            <a:ext cx="6344880" cy="35370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 szöveg minta</a:t>
            </a:r>
            <a:br>
              <a:rPr lang="hu-HU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3E2D63D-D686-160F-8F2D-9AE8B78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3EC-18E7-43AA-90DF-D691D830926D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A99E2-D6E9-961F-2953-9825342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8806C-7291-FAEA-F1CB-8383807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F9FE06D4-3BC4-4F8F-81A4-E4C5024C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543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A1AED-389C-E44B-B9FC-D0FFE04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F49CE-3608-AECF-2904-7D9CC678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3900"/>
            <a:ext cx="5181600" cy="5453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1973A9-6E58-38C7-6ACD-7C799C6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7223-B87B-4DF1-83DF-DCF1A5EB16EC}" type="datetime1">
              <a:rPr lang="hu-HU" smtClean="0"/>
              <a:t>2025. 10. 01.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10AEE-0886-1B6D-E695-4584687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7E8D4-B05E-EEE2-6490-DB2BE538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3F73C9C2-6EDA-409D-1549-82B5888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6983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407580-036E-100A-43D5-2A414749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3ACD1-3DC9-D2C2-8D90-0916EE63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36"/>
            <a:ext cx="5157787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4F0044-3EDE-7A51-BCF0-12FEA13D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D7BDB8-CBB0-03FD-F252-3D761B1D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58936"/>
            <a:ext cx="5183188" cy="453072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44A4E9-4862-2F76-0932-F488964D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A7BE-93DB-4543-880F-6792517EA2ED}" type="datetime1">
              <a:rPr lang="hu-HU" smtClean="0"/>
              <a:t>2025. 10. 01.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235A35-2665-9439-9F22-EBC53D92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A7AF3-1FC8-8CE0-1275-7A9547C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45E6F7C7-E164-EAC3-88E5-8669D3C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9263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904BAC0-D65D-2838-FC5E-7C8E48F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D1C-0AD0-4E20-9209-B8A8E2D54814}" type="datetime1">
              <a:rPr lang="hu-HU" smtClean="0"/>
              <a:t>2025. 10. 01.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F5444D-B169-F16B-23F5-BBB79C2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D05224-97EB-D9B0-AC32-533C998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D44A-B539-4CF0-B397-40C1A5DC259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6DF155CA-A37F-B48B-C4DD-B68D27E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8210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1BF580D9-7492-9D92-BD04-77B889860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CF18-F8C1-43B6-BE3E-336AF322E49B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B49BB3-8965-A4DB-0495-C3FABC875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723060-417D-CDF0-CE80-53B5870B5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3B56-A7CE-42BC-974E-D3CD510E39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724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61461-34E8-7FE2-0010-0653D8EC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15DF6C-19F1-4057-A413-97DD55D797A8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4C2FFA-AB03-7CA1-4E6B-9A809D3BA7A7}"/>
              </a:ext>
            </a:extLst>
          </p:cNvPr>
          <p:cNvSpPr txBox="1"/>
          <p:nvPr userDrawn="1"/>
        </p:nvSpPr>
        <p:spPr>
          <a:xfrm>
            <a:off x="8579976" y="99679"/>
            <a:ext cx="34838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TRADED AT CEEGEX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200" b="1" i="0" u="none" strike="noStrike" kern="1200" cap="none" spc="1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850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7" y="6317562"/>
            <a:ext cx="585595" cy="3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630E691-8D40-882D-BF7F-EF46A544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925018"/>
            <a:ext cx="10515600" cy="52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61461-34E8-7FE2-0010-0653D8ECC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15DF6C-19F1-4057-A413-97DD55D797A8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465D2B-B331-EE28-3322-594141C01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E15B6-B8BA-405D-507B-A6F164EF0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0D44A-B539-4CF0-B397-40C1A5DC25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37957551-45DF-17F7-B37D-EFFCBEAA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94C2FFA-AB03-7CA1-4E6B-9A809D3BA7A7}"/>
              </a:ext>
            </a:extLst>
          </p:cNvPr>
          <p:cNvSpPr txBox="1"/>
          <p:nvPr userDrawn="1"/>
        </p:nvSpPr>
        <p:spPr>
          <a:xfrm>
            <a:off x="8579976" y="99679"/>
            <a:ext cx="34838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12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TRADED AT CEEGEX</a:t>
            </a:r>
            <a:endParaRPr lang="en-US" sz="12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200" b="1" i="0" u="none" strike="noStrike" kern="1200" cap="none" spc="1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7" y="6317562"/>
            <a:ext cx="585595" cy="3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35" y="41578"/>
            <a:ext cx="1260503" cy="522208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3CF62C94-7CED-C1D8-E0A4-3CC5AA89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46653"/>
            <a:ext cx="10515600" cy="533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1939FD-6279-1985-F2C7-291E0A70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42732F-E14B-4FAF-94C7-4F80744016CD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E1E3D8-C187-EDAF-42E4-AD99EDE3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C3D07C-27ED-B28C-180C-9C73E99F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ED789F3-CDA0-484D-A64D-30100655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597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12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3CF62C94-7CED-C1D8-E0A4-3CC5AA89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46653"/>
            <a:ext cx="10515600" cy="533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1939FD-6279-1985-F2C7-291E0A70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42732F-E14B-4FAF-94C7-4F80744016CD}" type="datetime1">
              <a:rPr lang="hu-HU" smtClean="0"/>
              <a:pPr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E1E3D8-C187-EDAF-42E4-AD99EDE3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C3D07C-27ED-B28C-180C-9C73E99F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D5D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982256-B4E8-4B20-8E7C-2EFE0DAED89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1">
            <a:extLst>
              <a:ext uri="{FF2B5EF4-FFF2-40B4-BE49-F238E27FC236}">
                <a16:creationId xmlns:a16="http://schemas.microsoft.com/office/drawing/2014/main" id="{6ED789F3-CDA0-484D-A64D-30100655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1" y="-31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35" y="41578"/>
            <a:ext cx="1260503" cy="5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5D5D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1BF580D9-7492-9D92-BD04-77B889860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CF18-F8C1-43B6-BE3E-336AF322E49B}" type="datetime1">
              <a:rPr lang="hu-HU" smtClean="0"/>
              <a:t>2025. 10. 01.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B49BB3-8965-A4DB-0495-C3FABC875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723060-417D-CDF0-CE80-53B5870B5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3B56-A7CE-42BC-974E-D3CD510E39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37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778"/>
          <a:stretch/>
        </p:blipFill>
        <p:spPr>
          <a:xfrm>
            <a:off x="-25401" y="0"/>
            <a:ext cx="7317619" cy="6858000"/>
          </a:xfrm>
          <a:prstGeom prst="rect">
            <a:avLst/>
          </a:prstGeom>
        </p:spPr>
      </p:pic>
      <p:sp>
        <p:nvSpPr>
          <p:cNvPr id="2" name="Szöveg helye 1">
            <a:extLst>
              <a:ext uri="{FF2B5EF4-FFF2-40B4-BE49-F238E27FC236}">
                <a16:creationId xmlns:a16="http://schemas.microsoft.com/office/drawing/2014/main" id="{68153DD3-5DE5-BD60-46B7-9926BE5C10BE}"/>
              </a:ext>
            </a:extLst>
          </p:cNvPr>
          <p:cNvSpPr txBox="1">
            <a:spLocks/>
          </p:cNvSpPr>
          <p:nvPr/>
        </p:nvSpPr>
        <p:spPr>
          <a:xfrm>
            <a:off x="335935" y="2778193"/>
            <a:ext cx="5398729" cy="2881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4800" b="1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4800" b="1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Ügyletkötő Piac</a:t>
            </a:r>
            <a:endParaRPr kumimoji="0" lang="hu-HU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B17EF23-9431-7DA5-E91B-6DC297CC4E6C}"/>
              </a:ext>
            </a:extLst>
          </p:cNvPr>
          <p:cNvSpPr/>
          <p:nvPr/>
        </p:nvSpPr>
        <p:spPr>
          <a:xfrm>
            <a:off x="6032585" y="3461219"/>
            <a:ext cx="1460585" cy="1515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4538"/>
            <a:ext cx="5858638" cy="24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6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B11D-5550-7FF7-04D7-A591F3A5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271AB1F8-07F1-D31E-180F-B37318A9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1" y="-399711"/>
            <a:ext cx="10547198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Az ügyletkötő platform bemutatása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4FDDDB2-FCDA-DFC5-5AAE-5C21B33C05ED}"/>
              </a:ext>
            </a:extLst>
          </p:cNvPr>
          <p:cNvSpPr txBox="1"/>
          <p:nvPr/>
        </p:nvSpPr>
        <p:spPr>
          <a:xfrm>
            <a:off x="77151" y="925852"/>
            <a:ext cx="7245333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b="1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Ügyletkötő Piac az EKR szervezett piacának új szegmense</a:t>
            </a:r>
          </a:p>
          <a:p>
            <a:pPr marL="114300" indent="-171450" fontAlgn="base">
              <a:spcBef>
                <a:spcPts val="600"/>
              </a:spcBef>
              <a:spcAft>
                <a:spcPts val="12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b="1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sz="1600" b="1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szervezett piaci átruházási lehetőséget </a:t>
            </a:r>
            <a:r>
              <a:rPr lang="hu-HU" sz="1600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biztosít, ahol:</a:t>
            </a:r>
          </a:p>
          <a:p>
            <a:pPr marL="1028700" lvl="2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Kereskedési módszer: közvetlen párosítási eljárás valósul meg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vevői és eladói ajánlatok párosítása közvetlen ajánlat-illesztésen alapul, az ügylet akkor jön létre, ha az ajánlatban megnevezett fél az ajánlatot elfogadja</a:t>
            </a:r>
          </a:p>
          <a:p>
            <a:pPr marL="1028700" lvl="2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Az ügylet garantálását, elszámolását és kiegyenlítést a CEEGEX biztosítja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aukciós piacon ismert megoldásokkal</a:t>
            </a:r>
          </a:p>
          <a:p>
            <a:pPr marL="1028700" lvl="2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Kereskedési adatok publikálása havonta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aggregált formában, anonim módon</a:t>
            </a:r>
          </a:p>
          <a:p>
            <a:pPr marL="1028700" lvl="2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új platform 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meglévő EKR-felületen belül, külön menüpontként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lesz elérhető minden EKR-tag számára</a:t>
            </a:r>
          </a:p>
          <a:p>
            <a:pPr marL="1028700" lvl="2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egy kiegészítéssel ugyanazok mint az aukciós piacon:</a:t>
            </a:r>
          </a:p>
          <a:p>
            <a:pPr marL="1485900" lvl="3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az ügyletkötő piacon egyedi megtakarítás értékesítésére is van lehetőség</a:t>
            </a:r>
          </a:p>
          <a:p>
            <a:pPr marL="1028700" lvl="2" indent="-171450" fontAlgn="base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Nyitva tartás: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Mindennap 10-16 óra között (aukciós nap kivételével)</a:t>
            </a:r>
          </a:p>
          <a:p>
            <a:pPr marL="857250" lvl="2" fontAlgn="base"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B8480A9-E44E-7B7D-F992-0ED8931BE179}"/>
              </a:ext>
            </a:extLst>
          </p:cNvPr>
          <p:cNvSpPr txBox="1"/>
          <p:nvPr/>
        </p:nvSpPr>
        <p:spPr>
          <a:xfrm>
            <a:off x="7803146" y="1496639"/>
            <a:ext cx="40927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600" b="1" dirty="0">
                <a:solidFill>
                  <a:srgbClr val="A9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Előnyök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✅Csökkenő adminisztrációs teher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✅Pénzügyi fegyelem erősítése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✅Minden ügylet biztosan bekerül a MEKH 	nyilvántartásába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✅Gyors és biztonságos ügyletkötés a 	CEEGEX közreműködésével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✅Automatizált elszámolás és 	nyilvántartásba jelentés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✅Nő az EKR piac transzparenciája, 	megbízhatóbb árak kialakulása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9AF49B3-C863-F29F-5D70-5705F111C1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086" y="4266589"/>
            <a:ext cx="540000" cy="54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6F1753A-7278-A7F3-45E3-12EB41EEE26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735" y="3602667"/>
            <a:ext cx="540000" cy="54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766C6FB-57E8-A73C-85F3-01D19A0C055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086" y="2938745"/>
            <a:ext cx="540000" cy="5400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21422939-210C-F7BB-2895-E035FD810F6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738" y="1975428"/>
            <a:ext cx="540000" cy="540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7A2A8988-56ED-B072-4C07-A05CEA2F3E7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738" y="4977591"/>
            <a:ext cx="540000" cy="5400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71B6AF05-7777-49C1-A7CF-47B75CF68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086" y="589382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9108B-2C51-E01F-1454-AA7DF723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DFB8E89-1001-5550-6BAD-F9520079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Arial"/>
                <a:cs typeface="Arial"/>
              </a:rPr>
              <a:t>Az ügyletkötő piac működése</a:t>
            </a:r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CC32FDB-F248-A376-BA09-DD33C227D628}"/>
              </a:ext>
            </a:extLst>
          </p:cNvPr>
          <p:cNvSpPr txBox="1"/>
          <p:nvPr/>
        </p:nvSpPr>
        <p:spPr>
          <a:xfrm>
            <a:off x="1995943" y="870248"/>
            <a:ext cx="5243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b="1" cap="small" dirty="0">
                <a:solidFill>
                  <a:srgbClr val="B61F79"/>
                </a:solidFill>
                <a:latin typeface="Arial"/>
                <a:cs typeface="Arial"/>
              </a:rPr>
              <a:t>Egy</a:t>
            </a:r>
            <a:r>
              <a:rPr lang="hu-HU" b="1" cap="small" dirty="0">
                <a:solidFill>
                  <a:srgbClr val="A92554"/>
                </a:solidFill>
                <a:latin typeface="Arial"/>
                <a:cs typeface="Arial"/>
              </a:rPr>
              <a:t> </a:t>
            </a:r>
            <a:r>
              <a:rPr lang="hu-HU" b="1" kern="0" cap="small" dirty="0">
                <a:solidFill>
                  <a:srgbClr val="B61F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kereskedési</a:t>
            </a:r>
            <a:r>
              <a:rPr lang="hu-HU" b="1" cap="small" dirty="0">
                <a:solidFill>
                  <a:srgbClr val="A92554"/>
                </a:solidFill>
                <a:latin typeface="Arial"/>
                <a:cs typeface="Arial"/>
              </a:rPr>
              <a:t> </a:t>
            </a:r>
            <a:r>
              <a:rPr lang="hu-HU" b="1" kern="0" cap="small" dirty="0">
                <a:solidFill>
                  <a:srgbClr val="B61F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8E0FE64-F882-1AC3-CCEF-0769546A789A}"/>
              </a:ext>
            </a:extLst>
          </p:cNvPr>
          <p:cNvSpPr txBox="1"/>
          <p:nvPr/>
        </p:nvSpPr>
        <p:spPr>
          <a:xfrm>
            <a:off x="523036" y="1222861"/>
            <a:ext cx="6667853" cy="5762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>
                <a:solidFill>
                  <a:srgbClr val="B61F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Kereskedés előtti szakasz - Ügyletgarantálás</a:t>
            </a:r>
          </a:p>
          <a:p>
            <a:pPr lvl="1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09:30-10:00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Vevői pénzügyi biztosítékok beutalása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Pénzügyi limitek szinkronizálása</a:t>
            </a:r>
          </a:p>
          <a:p>
            <a:pPr>
              <a:lnSpc>
                <a:spcPct val="150000"/>
              </a:lnSpc>
            </a:pPr>
            <a:r>
              <a:rPr lang="hu-HU" sz="1400" b="1" dirty="0">
                <a:solidFill>
                  <a:srgbClr val="B61F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Kereskedési szakasz</a:t>
            </a:r>
          </a:p>
          <a:p>
            <a:pPr lvl="1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10:00-16:00</a:t>
            </a: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Ajánlatok befogadása, ellenőrzése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Eladói ajánlat esetén HEM zárolása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/>
                <a:cs typeface="Arial"/>
              </a:rPr>
              <a:t>A beadott eladási és vételi ajánlat 2 munkanapon keresztül Nyitott státuszban marad, ez idő alatt lehetőség van az ajánlat módosítására, törlésére, illetve a másik fél általi elfogadására.</a:t>
            </a:r>
            <a:endParaRPr lang="hu-HU" sz="12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400" b="1" dirty="0">
                <a:solidFill>
                  <a:srgbClr val="B61F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Kereskedés utáni szakasz – Elszámolás és kiegyenlítés</a:t>
            </a:r>
          </a:p>
          <a:p>
            <a:pPr lvl="1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16:30-17:00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pénzügyi elszámolási folyamat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elfogadott ügyletek teljesítése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vevő megkapja a HEM-</a:t>
            </a:r>
            <a:r>
              <a:rPr lang="hu-HU" sz="12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et</a:t>
            </a: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, eladó a vételárat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B61F79"/>
                </a:solidFill>
                <a:effectLst/>
                <a:uLnTx/>
                <a:uFillTx/>
                <a:latin typeface="Arial"/>
                <a:cs typeface="Arial"/>
              </a:rPr>
              <a:t>+1 Adatközlés</a:t>
            </a:r>
            <a:endParaRPr lang="hu-HU" sz="1400" b="1" i="0" u="none" strike="noStrike" kern="1200" cap="none" spc="0" normalizeH="0" baseline="0" noProof="0" dirty="0">
              <a:ln>
                <a:noFill/>
              </a:ln>
              <a:solidFill>
                <a:srgbClr val="B61F7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28650" marR="0" lvl="1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Adatközlés a MEKH-el</a:t>
            </a:r>
          </a:p>
          <a:p>
            <a:pPr marL="628650" marR="0" lvl="1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Havi aggregált adatok publikálása a CEEGEX honlapján</a:t>
            </a:r>
          </a:p>
          <a:p>
            <a:pPr>
              <a:lnSpc>
                <a:spcPct val="150000"/>
              </a:lnSpc>
            </a:pPr>
            <a:endParaRPr lang="hu-HU" sz="11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8" name="Kép 7" descr="A képen Grafika, szimbólum, Betűtípus, Magenta látható&#10;&#10;Lehet, hogy az AI által létrehozott tartalom helytelen.">
            <a:extLst>
              <a:ext uri="{FF2B5EF4-FFF2-40B4-BE49-F238E27FC236}">
                <a16:creationId xmlns:a16="http://schemas.microsoft.com/office/drawing/2014/main" id="{36BAFD50-17D0-38EB-057D-5F0F131B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0320" y="820914"/>
            <a:ext cx="468000" cy="468000"/>
          </a:xfrm>
          <a:prstGeom prst="rect">
            <a:avLst/>
          </a:prstGeom>
        </p:spPr>
      </p:pic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AFE0797D-B6FC-0DB8-9662-B80FB7F720E7}"/>
              </a:ext>
            </a:extLst>
          </p:cNvPr>
          <p:cNvGrpSpPr/>
          <p:nvPr/>
        </p:nvGrpSpPr>
        <p:grpSpPr>
          <a:xfrm>
            <a:off x="8475653" y="4150297"/>
            <a:ext cx="2514600" cy="2319941"/>
            <a:chOff x="9441824" y="614304"/>
            <a:chExt cx="2514600" cy="2319941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F67FEB-C241-4D37-33B6-21D88092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89" y="720811"/>
              <a:ext cx="1908938" cy="789977"/>
            </a:xfrm>
            <a:prstGeom prst="rect">
              <a:avLst/>
            </a:prstGeom>
          </p:spPr>
        </p:pic>
        <p:sp>
          <p:nvSpPr>
            <p:cNvPr id="7" name="Téglalap 34">
              <a:extLst>
                <a:ext uri="{FF2B5EF4-FFF2-40B4-BE49-F238E27FC236}">
                  <a16:creationId xmlns:a16="http://schemas.microsoft.com/office/drawing/2014/main" id="{D860580E-9ECF-2AAA-39F4-2BC7BB469620}"/>
                </a:ext>
              </a:extLst>
            </p:cNvPr>
            <p:cNvSpPr/>
            <p:nvPr/>
          </p:nvSpPr>
          <p:spPr>
            <a:xfrm>
              <a:off x="9729579" y="1664147"/>
              <a:ext cx="2102558" cy="418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cap="small" spc="0" normalizeH="0" baseline="0" noProof="0" dirty="0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Montserrat ExtraBold"/>
                </a:rPr>
                <a:t>Go-</a:t>
              </a:r>
              <a:r>
                <a:rPr kumimoji="0" lang="hu-HU" sz="2000" b="0" i="0" u="none" strike="noStrike" kern="0" cap="small" spc="0" normalizeH="0" baseline="0" noProof="0" dirty="0" err="1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Montserrat ExtraBold"/>
                </a:rPr>
                <a:t>Live</a:t>
              </a:r>
              <a:endParaRPr kumimoji="0" lang="en-US" sz="2000" b="0" i="0" u="none" strike="noStrike" kern="0" cap="small" spc="0" normalizeH="0" baseline="0" noProof="0" dirty="0">
                <a:ln>
                  <a:noFill/>
                </a:ln>
                <a:solidFill>
                  <a:srgbClr val="B61F79"/>
                </a:solidFill>
                <a:effectLst/>
                <a:uLnTx/>
                <a:uFillTx/>
                <a:latin typeface="Montserrat ExtraBold"/>
              </a:endParaRPr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ED56A2B2-D5D1-6332-F7FB-F9ED31E07270}"/>
                </a:ext>
              </a:extLst>
            </p:cNvPr>
            <p:cNvSpPr/>
            <p:nvPr/>
          </p:nvSpPr>
          <p:spPr>
            <a:xfrm>
              <a:off x="9627298" y="2177744"/>
              <a:ext cx="2329126" cy="720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2025. </a:t>
              </a:r>
              <a:r>
                <a:rPr lang="hu-HU" sz="1400" b="1" kern="0" dirty="0">
                  <a:solidFill>
                    <a:srgbClr val="B61F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hu-HU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zeptember</a:t>
              </a:r>
              <a:endPara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B61F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74C04AC1-A31F-0012-F720-32188D9B4CFF}"/>
                </a:ext>
              </a:extLst>
            </p:cNvPr>
            <p:cNvSpPr/>
            <p:nvPr/>
          </p:nvSpPr>
          <p:spPr>
            <a:xfrm>
              <a:off x="9441824" y="614304"/>
              <a:ext cx="2514600" cy="2319941"/>
            </a:xfrm>
            <a:prstGeom prst="rect">
              <a:avLst/>
            </a:prstGeom>
            <a:noFill/>
            <a:ln w="28575" cap="flat" cmpd="sng" algn="ctr">
              <a:solidFill>
                <a:srgbClr val="B61F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2A857520-498A-2208-62CB-86841D351F21}"/>
              </a:ext>
            </a:extLst>
          </p:cNvPr>
          <p:cNvGrpSpPr/>
          <p:nvPr/>
        </p:nvGrpSpPr>
        <p:grpSpPr>
          <a:xfrm>
            <a:off x="7239188" y="897767"/>
            <a:ext cx="4952812" cy="5508000"/>
            <a:chOff x="7607714" y="819620"/>
            <a:chExt cx="4952812" cy="5508000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84ED13AC-DA6D-C066-177F-AC6D74D6A1F1}"/>
                </a:ext>
              </a:extLst>
            </p:cNvPr>
            <p:cNvSpPr txBox="1"/>
            <p:nvPr/>
          </p:nvSpPr>
          <p:spPr>
            <a:xfrm>
              <a:off x="8524034" y="892086"/>
              <a:ext cx="4036492" cy="28481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0" cap="small" spc="0" normalizeH="0" baseline="0" noProof="0" dirty="0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Potenciális résztvevők</a:t>
              </a: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3926FAC5-84FB-0123-7052-F71B08285858}"/>
                </a:ext>
              </a:extLst>
            </p:cNvPr>
            <p:cNvSpPr txBox="1"/>
            <p:nvPr/>
          </p:nvSpPr>
          <p:spPr>
            <a:xfrm>
              <a:off x="8296507" y="1614986"/>
              <a:ext cx="3609944" cy="663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Kínálati oldal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  <a:defRPr/>
              </a:pP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Fogyasztók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  <a:defRPr/>
              </a:pPr>
              <a:r>
                <a:rPr lang="hu-H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nergiahatékonysági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szolgáltatók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  <a:defRPr/>
              </a:pPr>
              <a:r>
                <a:rPr lang="hu-H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ereskedők</a:t>
              </a: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085850" lvl="2" indent="-171450">
                <a:buFont typeface="Arial" panose="020B0604020202020204" pitchFamily="34" charset="0"/>
                <a:buChar char="•"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akik az energiamegtakarításukat hitelesíttetik</a:t>
              </a:r>
            </a:p>
          </p:txBody>
        </p:sp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C8A0A0C8-6CFC-B973-8E0D-E630110B1E86}"/>
                </a:ext>
              </a:extLst>
            </p:cNvPr>
            <p:cNvSpPr txBox="1"/>
            <p:nvPr/>
          </p:nvSpPr>
          <p:spPr>
            <a:xfrm>
              <a:off x="8308354" y="2711971"/>
              <a:ext cx="3457098" cy="8455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61F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Keresleti oldal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  <a:defRPr/>
              </a:pPr>
              <a:r>
                <a:rPr lang="hu-H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ötelezett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energiakereskedők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  <a:defRPr/>
              </a:pPr>
              <a:r>
                <a:rPr lang="hu-H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agyar állam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  <a:defRPr/>
              </a:pPr>
              <a:r>
                <a:rPr lang="hu-H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itelesítő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szervezetnek nem minősülő gazdálkodó szervezetek</a:t>
              </a:r>
            </a:p>
          </p:txBody>
        </p:sp>
        <p:cxnSp>
          <p:nvCxnSpPr>
            <p:cNvPr id="21" name="Egyenes összekötő 20">
              <a:extLst>
                <a:ext uri="{FF2B5EF4-FFF2-40B4-BE49-F238E27FC236}">
                  <a16:creationId xmlns:a16="http://schemas.microsoft.com/office/drawing/2014/main" id="{EADA6A0D-995D-0766-F2EE-1BB829B4B88A}"/>
                </a:ext>
              </a:extLst>
            </p:cNvPr>
            <p:cNvCxnSpPr>
              <a:cxnSpLocks/>
            </p:cNvCxnSpPr>
            <p:nvPr/>
          </p:nvCxnSpPr>
          <p:spPr>
            <a:xfrm>
              <a:off x="7607714" y="1287620"/>
              <a:ext cx="0" cy="504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5FAF8AD2-96FD-10C7-84C0-13A6BEF6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42961" y="819620"/>
              <a:ext cx="468000" cy="468000"/>
            </a:xfrm>
            <a:prstGeom prst="rect">
              <a:avLst/>
            </a:prstGeom>
          </p:spPr>
        </p:pic>
      </p:grp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1AA18F30-022A-C8EA-0905-812C1EC4595B}"/>
              </a:ext>
            </a:extLst>
          </p:cNvPr>
          <p:cNvCxnSpPr>
            <a:cxnSpLocks/>
          </p:cNvCxnSpPr>
          <p:nvPr/>
        </p:nvCxnSpPr>
        <p:spPr>
          <a:xfrm rot="16200000">
            <a:off x="9662435" y="2202424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15441"/>
      </p:ext>
    </p:extLst>
  </p:cSld>
  <p:clrMapOvr>
    <a:masterClrMapping/>
  </p:clrMapOvr>
</p:sld>
</file>

<file path=ppt/theme/theme1.xml><?xml version="1.0" encoding="utf-8"?>
<a:theme xmlns:a="http://schemas.openxmlformats.org/drawingml/2006/main" name="Címdia és elválasztó 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s spot market">
  <a:themeElements>
    <a:clrScheme name="EE színpalet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3694"/>
      </a:accent1>
      <a:accent2>
        <a:srgbClr val="B61F79"/>
      </a:accent2>
      <a:accent3>
        <a:srgbClr val="A5A5A5"/>
      </a:accent3>
      <a:accent4>
        <a:srgbClr val="A92554"/>
      </a:accent4>
      <a:accent5>
        <a:srgbClr val="999999"/>
      </a:accent5>
      <a:accent6>
        <a:srgbClr val="FFE0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s spot market kacsacsőrr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EEGE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EEGEX kacsacsőrr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ímdia és elválasztó 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B863B7B6A08D947BA90390E5AC3C624" ma:contentTypeVersion="10" ma:contentTypeDescription="Új dokumentum létrehozása." ma:contentTypeScope="" ma:versionID="84b61981b52ff434024edae77cd2ea7f">
  <xsd:schema xmlns:xsd="http://www.w3.org/2001/XMLSchema" xmlns:xs="http://www.w3.org/2001/XMLSchema" xmlns:p="http://schemas.microsoft.com/office/2006/metadata/properties" xmlns:ns2="97719dbc-cdb6-4ebd-bacf-aefe8b63184a" xmlns:ns3="6ff6c182-5797-4695-b54e-c8bc51624c8d" targetNamespace="http://schemas.microsoft.com/office/2006/metadata/properties" ma:root="true" ma:fieldsID="b23eeaf438519bf6c4816dfa84dd2d73" ns2:_="" ns3:_="">
    <xsd:import namespace="97719dbc-cdb6-4ebd-bacf-aefe8b63184a"/>
    <xsd:import namespace="6ff6c182-5797-4695-b54e-c8bc51624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19dbc-cdb6-4ebd-bacf-aefe8b631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a8125ada-7764-4867-a385-7380fb8524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6c182-5797-4695-b54e-c8bc51624c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8deaec-29be-4022-995c-f493c2853231}" ma:internalName="TaxCatchAll" ma:showField="CatchAllData" ma:web="6ff6c182-5797-4695-b54e-c8bc51624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f6c182-5797-4695-b54e-c8bc51624c8d" xsi:nil="true"/>
    <lcf76f155ced4ddcb4097134ff3c332f xmlns="97719dbc-cdb6-4ebd-bacf-aefe8b6318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1CE520-88B1-4657-8CF9-79B5044B6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322FA5-8EBA-430A-8623-F028AE771F0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7719dbc-cdb6-4ebd-bacf-aefe8b63184a"/>
    <ds:schemaRef ds:uri="6ff6c182-5797-4695-b54e-c8bc51624c8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6067B-398B-4BC9-9839-808C623547CB}">
  <ds:schemaRefs>
    <ds:schemaRef ds:uri="http://schemas.microsoft.com/office/2006/metadata/properties"/>
    <ds:schemaRef ds:uri="http://www.w3.org/2000/xmlns/"/>
    <ds:schemaRef ds:uri="6ff6c182-5797-4695-b54e-c8bc51624c8d"/>
    <ds:schemaRef ds:uri="http://www.w3.org/2001/XMLSchema-instance"/>
    <ds:schemaRef ds:uri="97719dbc-cdb6-4ebd-bacf-aefe8b63184a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309</Words>
  <Application>Microsoft Office PowerPoint</Application>
  <PresentationFormat>Szélesvásznú</PresentationFormat>
  <Paragraphs>51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6</vt:i4>
      </vt:variant>
      <vt:variant>
        <vt:lpstr>Diacímek</vt:lpstr>
      </vt:variant>
      <vt:variant>
        <vt:i4>3</vt:i4>
      </vt:variant>
    </vt:vector>
  </HeadingPairs>
  <TitlesOfParts>
    <vt:vector size="12" baseType="lpstr">
      <vt:lpstr>Arial</vt:lpstr>
      <vt:lpstr>Calibri</vt:lpstr>
      <vt:lpstr>Montserrat ExtraBold</vt:lpstr>
      <vt:lpstr>Címdia és elválasztó dia</vt:lpstr>
      <vt:lpstr>Gas spot market</vt:lpstr>
      <vt:lpstr>Gas spot market kacsacsőrrel</vt:lpstr>
      <vt:lpstr>CEEGEX</vt:lpstr>
      <vt:lpstr>CEEGEX kacsacsőrrel</vt:lpstr>
      <vt:lpstr>2_Címdia és elválasztó dia</vt:lpstr>
      <vt:lpstr>PowerPoint-bemutató</vt:lpstr>
      <vt:lpstr>Az ügyletkötő platform bemutatása</vt:lpstr>
      <vt:lpstr>Az ügyletkötő piac működése</vt:lpstr>
    </vt:vector>
  </TitlesOfParts>
  <Company>HOLDINGSCCM01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Z. Nagy Judit</dc:creator>
  <cp:lastModifiedBy>Németh Regina</cp:lastModifiedBy>
  <cp:revision>716</cp:revision>
  <dcterms:created xsi:type="dcterms:W3CDTF">2023-02-27T10:36:26Z</dcterms:created>
  <dcterms:modified xsi:type="dcterms:W3CDTF">2025-10-01T13:54:03Z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0x0101003B863B7B6A08D947BA90390E5AC3C624</vt:lpwstr>
  </property>
  <property fmtid="{D5CDD505-2E9C-101B-9397-08002B2CF9AE}" pid="3" name="MediaServiceImageTags">
    <vt:lpwstr/>
  </property>
</Properties>
</file>